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1" r:id="rId6"/>
    <p:sldId id="289" r:id="rId7"/>
    <p:sldId id="299" r:id="rId8"/>
    <p:sldId id="313" r:id="rId9"/>
    <p:sldId id="278" r:id="rId10"/>
    <p:sldId id="310" r:id="rId11"/>
    <p:sldId id="307" r:id="rId12"/>
    <p:sldId id="311" r:id="rId13"/>
    <p:sldId id="306" r:id="rId14"/>
    <p:sldId id="312" r:id="rId15"/>
    <p:sldId id="302" r:id="rId16"/>
    <p:sldId id="314" r:id="rId17"/>
    <p:sldId id="315" r:id="rId18"/>
    <p:sldId id="301" r:id="rId19"/>
    <p:sldId id="317" r:id="rId20"/>
    <p:sldId id="316" r:id="rId21"/>
    <p:sldId id="303" r:id="rId22"/>
    <p:sldId id="309" r:id="rId23"/>
    <p:sldId id="30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74" y="3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349862" cy="1122202"/>
          </a:xfrm>
        </p:spPr>
        <p:txBody>
          <a:bodyPr/>
          <a:lstStyle/>
          <a:p>
            <a:r>
              <a:rPr lang="en-US" dirty="0"/>
              <a:t>NEXT GEN REPORTING:</a:t>
            </a:r>
            <a:br>
              <a:rPr lang="en-US" dirty="0"/>
            </a:br>
            <a:r>
              <a:rPr lang="en-GB" dirty="0"/>
              <a:t>Extend Reports with Data-Driven Notifications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Jon Stjernegaard Vöge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2: Power BI Metrics</a:t>
            </a:r>
            <a:br>
              <a:rPr lang="en-US" dirty="0"/>
            </a:br>
            <a:r>
              <a:rPr lang="en-US" dirty="0"/>
              <a:t>(AKA Scorecards)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6562C9-DBFF-5CCC-5608-7F71AF58D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Create metrics based on power bi visuals</a:t>
            </a:r>
            <a:endParaRPr lang="en-DK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B0F51E-10AD-F623-FC65-1CCAB3198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Choose a value in a report to monitor, and set up manual or data driven status rules, to change the status of your metrics.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9D4C81-9305-2B79-90EC-EEB009A9E2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Follow metrics to receive notifications</a:t>
            </a:r>
            <a:endParaRPr lang="en-DK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E496EF-1175-02E9-495B-7B7CADA6C1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Following a metric creates automated Teams notifications with links to metric and report, when the status of your metrics change.</a:t>
            </a:r>
            <a:endParaRPr lang="en-D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3CC3EE-2941-1712-C055-58DFDC0E3B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Collaborate on metrics with your team</a:t>
            </a:r>
            <a:endParaRPr lang="en-DK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E3E59-C004-5FEA-7593-96A848BBE4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qualitative input via check-ins on metrics, assign metrics to team members, and group metrics together in aggregate metrics.</a:t>
            </a:r>
            <a:endParaRPr lang="en-DK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E15B693-BED7-303A-4883-A9516D3D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813" y="462161"/>
            <a:ext cx="2894729" cy="28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1F1D3-A06F-47D6-C529-021DE3CC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0" y="612081"/>
            <a:ext cx="8278091" cy="2816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54B7D-0752-8366-A3B2-C5DA088C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28" y="2881745"/>
            <a:ext cx="3197578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AEF00-1E28-1860-8D50-B7396AD8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217" y="3684895"/>
            <a:ext cx="5860473" cy="27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9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/>
          </a:bodyPr>
          <a:lstStyle/>
          <a:p>
            <a:r>
              <a:rPr lang="en-US" dirty="0"/>
              <a:t>Solution 3: Data activator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6562C9-DBFF-5CCC-5608-7F71AF58D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3" y="2281411"/>
            <a:ext cx="5714139" cy="329425"/>
          </a:xfrm>
        </p:spPr>
        <p:txBody>
          <a:bodyPr>
            <a:noAutofit/>
          </a:bodyPr>
          <a:lstStyle/>
          <a:p>
            <a:r>
              <a:rPr lang="en-GB" sz="1400" dirty="0"/>
              <a:t>Listen on </a:t>
            </a:r>
            <a:r>
              <a:rPr lang="en-GB" sz="1400" dirty="0" err="1"/>
              <a:t>eventstreams</a:t>
            </a:r>
            <a:r>
              <a:rPr lang="en-GB" sz="1400" dirty="0"/>
              <a:t> or (most) power bi visuals</a:t>
            </a:r>
            <a:endParaRPr lang="en-DK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B0F51E-10AD-F623-FC65-1CCAB3198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610836"/>
            <a:ext cx="5431971" cy="749922"/>
          </a:xfrm>
        </p:spPr>
        <p:txBody>
          <a:bodyPr>
            <a:normAutofit/>
          </a:bodyPr>
          <a:lstStyle/>
          <a:p>
            <a:r>
              <a:rPr lang="en-GB" dirty="0"/>
              <a:t>Data Activator uses Reflexes to monitor incoming data streams. </a:t>
            </a:r>
            <a:r>
              <a:rPr lang="en-GB" dirty="0" err="1"/>
              <a:t>Eventstreams</a:t>
            </a:r>
            <a:r>
              <a:rPr lang="en-GB" dirty="0"/>
              <a:t> are evaluated every minute, while Power BI visuals every hour.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9D4C81-9305-2B79-90EC-EEB009A9E2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3" y="3490936"/>
            <a:ext cx="6134413" cy="412248"/>
          </a:xfrm>
        </p:spPr>
        <p:txBody>
          <a:bodyPr>
            <a:noAutofit/>
          </a:bodyPr>
          <a:lstStyle/>
          <a:p>
            <a:r>
              <a:rPr lang="en-GB" sz="1400" dirty="0"/>
              <a:t>Create triggers to control notification behaviour</a:t>
            </a:r>
            <a:endParaRPr lang="en-DK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E496EF-1175-02E9-495B-7B7CADA6C1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20360"/>
            <a:ext cx="5751141" cy="149361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Elaborate trigger controls on the incoming data stream allow you to define very specific behaviour: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value enters a range, and stays within that range for x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value exceeds a threshold x number of times in x number of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value increases by x % compared to last measurement/time point</a:t>
            </a:r>
            <a:endParaRPr lang="en-D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3CC3EE-2941-1712-C055-58DFDC0E3B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5484227"/>
            <a:ext cx="5433204" cy="365125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Act on triggers by sending emails/teams messages</a:t>
            </a:r>
            <a:endParaRPr lang="en-DK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E3E59-C004-5FEA-7593-96A848BBE4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5813652"/>
            <a:ext cx="5431971" cy="557950"/>
          </a:xfrm>
        </p:spPr>
        <p:txBody>
          <a:bodyPr/>
          <a:lstStyle/>
          <a:p>
            <a:r>
              <a:rPr lang="en-GB" dirty="0"/>
              <a:t>Send notifications by Email / Teams which includes link to reflex, as well as any dynamic properties defined.</a:t>
            </a:r>
            <a:endParaRPr lang="en-DK" dirty="0"/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40D9C49-7AAC-F875-B1F6-BD8696C4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" y="618779"/>
            <a:ext cx="2738111" cy="27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4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510471-8A26-8802-0487-49EF27B8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1" y="476359"/>
            <a:ext cx="7480634" cy="3405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C84A9-78F0-9D4E-447F-7BEC33A8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12" y="2872658"/>
            <a:ext cx="5774887" cy="36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8EF5F1-CE19-A4B8-8C25-25BE5B11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7" y="170849"/>
            <a:ext cx="5843451" cy="2955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A1876-B7BD-5238-0C8B-0D623AE1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86" y="920372"/>
            <a:ext cx="4936552" cy="3002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25438-25C8-3C72-CCB4-0D3095BF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8" y="3214769"/>
            <a:ext cx="587795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1EA557-F17B-68C2-829F-2BFED993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97" y="3760521"/>
            <a:ext cx="3751935" cy="27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7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4: Power automate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6562C9-DBFF-5CCC-5608-7F71AF58D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4"/>
            <a:ext cx="6231428" cy="557949"/>
          </a:xfrm>
        </p:spPr>
        <p:txBody>
          <a:bodyPr>
            <a:normAutofit/>
          </a:bodyPr>
          <a:lstStyle/>
          <a:p>
            <a:r>
              <a:rPr lang="en-GB" sz="1400" dirty="0"/>
              <a:t>Custom actions for Data Activator, Metrics &amp; Subscriptions</a:t>
            </a:r>
            <a:endParaRPr lang="en-DK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B0F51E-10AD-F623-FC65-1CCAB3198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946194"/>
            <a:ext cx="5431971" cy="557950"/>
          </a:xfrm>
        </p:spPr>
        <p:txBody>
          <a:bodyPr>
            <a:normAutofit fontScale="92500"/>
          </a:bodyPr>
          <a:lstStyle/>
          <a:p>
            <a:r>
              <a:rPr lang="en-GB" dirty="0"/>
              <a:t>Power Automate integrates with all the previously mentioned tools to provide completely custom notification solutions based on the triggers.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9D4C81-9305-2B79-90EC-EEB009A9E2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95436"/>
            <a:ext cx="5433204" cy="365125"/>
          </a:xfrm>
        </p:spPr>
        <p:txBody>
          <a:bodyPr>
            <a:normAutofit/>
          </a:bodyPr>
          <a:lstStyle/>
          <a:p>
            <a:r>
              <a:rPr lang="en-GB" sz="1400" dirty="0"/>
              <a:t>Imagination is the boundary</a:t>
            </a:r>
            <a:endParaRPr lang="en-DK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E496EF-1175-02E9-495B-7B7CADA6C1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924860"/>
            <a:ext cx="5431971" cy="770371"/>
          </a:xfrm>
        </p:spPr>
        <p:txBody>
          <a:bodyPr>
            <a:normAutofit/>
          </a:bodyPr>
          <a:lstStyle/>
          <a:p>
            <a:r>
              <a:rPr lang="en-GB" sz="1300" dirty="0"/>
              <a:t>While the other tools natively just supports Email &amp; Teams notifications, Power Automate can send messages to Slack, SMS, create Jira tickets, or anything else you can imagine.</a:t>
            </a:r>
            <a:endParaRPr lang="en-DK" sz="13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3CC3EE-2941-1712-C055-58DFDC0E3B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857211"/>
            <a:ext cx="5433204" cy="365125"/>
          </a:xfrm>
        </p:spPr>
        <p:txBody>
          <a:bodyPr>
            <a:normAutofit/>
          </a:bodyPr>
          <a:lstStyle/>
          <a:p>
            <a:r>
              <a:rPr lang="en-GB" sz="1400" dirty="0"/>
              <a:t>Query directly on Semantic Models</a:t>
            </a:r>
            <a:endParaRPr lang="en-DK" sz="1400" dirty="0"/>
          </a:p>
          <a:p>
            <a:endParaRPr lang="en-DK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E3E59-C004-5FEA-7593-96A848BBE4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5186636"/>
            <a:ext cx="5431971" cy="557950"/>
          </a:xfrm>
        </p:spPr>
        <p:txBody>
          <a:bodyPr/>
          <a:lstStyle/>
          <a:p>
            <a:r>
              <a:rPr lang="en-GB" dirty="0"/>
              <a:t>In addition, Power Automate lets us query Semantic Models directly, allowing us to create very specific alerts based on DAX.</a:t>
            </a:r>
            <a:endParaRPr lang="en-DK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60E76F-A48A-4378-9831-0DA23FBA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62" y="658368"/>
            <a:ext cx="2323466" cy="23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67ECD5-AB1D-2F33-0B60-0D5B3A78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17" y="332236"/>
            <a:ext cx="5937504" cy="3197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C9D56-95F5-3920-5B83-5AA31E2F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32" y="1772502"/>
            <a:ext cx="5859127" cy="3098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9770E-EA4A-CE9D-F929-736557BA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7" y="4033812"/>
            <a:ext cx="4918699" cy="22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9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1C16449-76D7-156A-DE46-B32B759F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7" y="427674"/>
            <a:ext cx="7055605" cy="35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61A6ED0-64CF-69D9-EBF8-6BD489C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95" y="3083826"/>
            <a:ext cx="6525197" cy="35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2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E945912-1E9C-2890-85CB-C221809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04250"/>
            <a:ext cx="8421688" cy="1325563"/>
          </a:xfrm>
        </p:spPr>
        <p:txBody>
          <a:bodyPr/>
          <a:lstStyle/>
          <a:p>
            <a:r>
              <a:rPr lang="en-GB" dirty="0"/>
              <a:t>PROS</a:t>
            </a:r>
            <a:endParaRPr lang="en-DK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B66FB99-0C69-4258-1211-41D195DB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97D053-518B-2FE8-0AD9-A986E3F0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93B03D-2909-8282-E75B-87B72BE2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Placeholder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F5E6730-9356-AFA1-D890-41A54AC1AB7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>
            <a:fillRect/>
          </a:stretch>
        </p:blipFill>
        <p:spPr>
          <a:xfrm>
            <a:off x="6301664" y="2120900"/>
            <a:ext cx="1846263" cy="1846263"/>
          </a:xfrm>
          <a:prstGeom prst="rect">
            <a:avLst/>
          </a:prstGeom>
          <a:noFill/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43C045-82E1-E3BF-E5F6-0BCE219939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54" r="2754"/>
          <a:stretch>
            <a:fillRect/>
          </a:stretch>
        </p:blipFill>
        <p:spPr>
          <a:xfrm>
            <a:off x="1487488" y="2120900"/>
            <a:ext cx="1844675" cy="184626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604D4E7-A972-338D-5E26-B5C704225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123" y="2128998"/>
            <a:ext cx="1846263" cy="184626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35E619B-CE8A-4790-D9DE-0D0D69E6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7793" y="2130586"/>
            <a:ext cx="1844675" cy="1844675"/>
          </a:xfrm>
          <a:prstGeom prst="rect">
            <a:avLst/>
          </a:prstGeom>
        </p:spPr>
      </p:pic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8377EDFC-3D35-CCFF-E201-F2D2E1E68007}"/>
              </a:ext>
            </a:extLst>
          </p:cNvPr>
          <p:cNvSpPr txBox="1">
            <a:spLocks/>
          </p:cNvSpPr>
          <p:nvPr/>
        </p:nvSpPr>
        <p:spPr>
          <a:xfrm>
            <a:off x="1252475" y="4327951"/>
            <a:ext cx="2314699" cy="18847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Easy and fast setup</a:t>
            </a:r>
          </a:p>
          <a:p>
            <a:r>
              <a:rPr lang="en-GB" sz="1600" dirty="0"/>
              <a:t>Easy Dynamic Recipients – may use existing RLS model.</a:t>
            </a:r>
          </a:p>
          <a:p>
            <a:r>
              <a:rPr lang="en-GB" sz="1600" dirty="0"/>
              <a:t>Only requires Power BI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11510ACD-9A7C-6A13-5072-A078F5122EC0}"/>
              </a:ext>
            </a:extLst>
          </p:cNvPr>
          <p:cNvSpPr txBox="1">
            <a:spLocks/>
          </p:cNvSpPr>
          <p:nvPr/>
        </p:nvSpPr>
        <p:spPr>
          <a:xfrm>
            <a:off x="3622780" y="4361285"/>
            <a:ext cx="2314699" cy="18847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Monitor Power BI visuals</a:t>
            </a:r>
          </a:p>
          <a:p>
            <a:r>
              <a:rPr lang="en-GB" sz="1600" dirty="0"/>
              <a:t>Easy goal and status change tracking</a:t>
            </a:r>
          </a:p>
          <a:p>
            <a:r>
              <a:rPr lang="en-GB" sz="1600" dirty="0"/>
              <a:t>Easy to get started with notifications</a:t>
            </a:r>
            <a:endParaRPr lang="en-DK" sz="1600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7EA5B5BD-CC40-2903-91AB-0F51ECFE4AC6}"/>
              </a:ext>
            </a:extLst>
          </p:cNvPr>
          <p:cNvSpPr txBox="1">
            <a:spLocks/>
          </p:cNvSpPr>
          <p:nvPr/>
        </p:nvSpPr>
        <p:spPr>
          <a:xfrm>
            <a:off x="6091968" y="4361286"/>
            <a:ext cx="2314699" cy="188474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Listen on </a:t>
            </a:r>
            <a:r>
              <a:rPr lang="en-GB" sz="1600" dirty="0" err="1"/>
              <a:t>Eventstreams</a:t>
            </a:r>
            <a:r>
              <a:rPr lang="en-GB" sz="1600" dirty="0"/>
              <a:t> and Power BI visuals</a:t>
            </a:r>
          </a:p>
          <a:p>
            <a:r>
              <a:rPr lang="en-GB" sz="1600" dirty="0"/>
              <a:t>Easy but comprehensive trigger setup</a:t>
            </a:r>
          </a:p>
          <a:p>
            <a:endParaRPr lang="en-DK" sz="1600" dirty="0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A7673F3-A98D-610D-EFE0-B576619361D8}"/>
              </a:ext>
            </a:extLst>
          </p:cNvPr>
          <p:cNvSpPr txBox="1">
            <a:spLocks/>
          </p:cNvSpPr>
          <p:nvPr/>
        </p:nvSpPr>
        <p:spPr>
          <a:xfrm>
            <a:off x="8512906" y="4361286"/>
            <a:ext cx="2314699" cy="18462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Extremely Customizable</a:t>
            </a:r>
          </a:p>
          <a:p>
            <a:r>
              <a:rPr lang="en-GB" sz="1600" dirty="0"/>
              <a:t>Enhances functionality of other tools</a:t>
            </a:r>
          </a:p>
          <a:p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8196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E945912-1E9C-2890-85CB-C221809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90395"/>
            <a:ext cx="8421688" cy="1325563"/>
          </a:xfrm>
        </p:spPr>
        <p:txBody>
          <a:bodyPr/>
          <a:lstStyle/>
          <a:p>
            <a:r>
              <a:rPr lang="en-GB" dirty="0"/>
              <a:t>CONS</a:t>
            </a:r>
            <a:endParaRPr lang="en-DK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B66FB99-0C69-4258-1211-41D195DB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97D053-518B-2FE8-0AD9-A986E3F0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93B03D-2909-8282-E75B-87B72BE2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943C045-82E1-E3BF-E5F6-0BCE219939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54" r="2754"/>
          <a:stretch>
            <a:fillRect/>
          </a:stretch>
        </p:blipFill>
        <p:spPr>
          <a:xfrm>
            <a:off x="1487488" y="2120900"/>
            <a:ext cx="1844675" cy="184626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35E619B-CE8A-4790-D9DE-0D0D69E6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793" y="2130586"/>
            <a:ext cx="1844675" cy="1844675"/>
          </a:xfrm>
          <a:prstGeom prst="rect">
            <a:avLst/>
          </a:prstGeom>
        </p:spPr>
      </p:pic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8377EDFC-3D35-CCFF-E201-F2D2E1E68007}"/>
              </a:ext>
            </a:extLst>
          </p:cNvPr>
          <p:cNvSpPr txBox="1">
            <a:spLocks/>
          </p:cNvSpPr>
          <p:nvPr/>
        </p:nvSpPr>
        <p:spPr>
          <a:xfrm>
            <a:off x="1252475" y="4327951"/>
            <a:ext cx="2314699" cy="233410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Only available on schedule.</a:t>
            </a:r>
          </a:p>
          <a:p>
            <a:r>
              <a:rPr lang="en-GB" sz="1600" dirty="0"/>
              <a:t>Limited to Email/</a:t>
            </a:r>
            <a:r>
              <a:rPr lang="en-GB" sz="1600" dirty="0" err="1"/>
              <a:t>Sharepoint</a:t>
            </a:r>
            <a:r>
              <a:rPr lang="en-GB" sz="1600" dirty="0"/>
              <a:t>/</a:t>
            </a:r>
            <a:r>
              <a:rPr lang="en-GB" sz="1600" dirty="0" err="1"/>
              <a:t>Onedrive</a:t>
            </a:r>
            <a:r>
              <a:rPr lang="en-GB" sz="1600" dirty="0"/>
              <a:t> delivery</a:t>
            </a:r>
          </a:p>
          <a:p>
            <a:r>
              <a:rPr lang="en-GB" sz="1600" dirty="0"/>
              <a:t>Not very customizable in terms of email content.</a:t>
            </a:r>
            <a:endParaRPr lang="en-DK" sz="1600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11510ACD-9A7C-6A13-5072-A078F5122EC0}"/>
              </a:ext>
            </a:extLst>
          </p:cNvPr>
          <p:cNvSpPr txBox="1">
            <a:spLocks/>
          </p:cNvSpPr>
          <p:nvPr/>
        </p:nvSpPr>
        <p:spPr>
          <a:xfrm>
            <a:off x="3622780" y="4361286"/>
            <a:ext cx="2314699" cy="18129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Can’t listen on data model – requires a Power BI visual.</a:t>
            </a:r>
          </a:p>
          <a:p>
            <a:r>
              <a:rPr lang="en-GB" sz="1600" dirty="0"/>
              <a:t>Not very customizable in terms of notification content.</a:t>
            </a:r>
            <a:endParaRPr lang="en-DK" sz="1600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7EA5B5BD-CC40-2903-91AB-0F51ECFE4AC6}"/>
              </a:ext>
            </a:extLst>
          </p:cNvPr>
          <p:cNvSpPr txBox="1">
            <a:spLocks/>
          </p:cNvSpPr>
          <p:nvPr/>
        </p:nvSpPr>
        <p:spPr>
          <a:xfrm>
            <a:off x="6091968" y="4361285"/>
            <a:ext cx="2314699" cy="1846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Requires Fabric</a:t>
            </a:r>
          </a:p>
          <a:p>
            <a:r>
              <a:rPr lang="en-GB" sz="1600" dirty="0"/>
              <a:t>Power BI triggers limited to hourly checks.</a:t>
            </a:r>
          </a:p>
          <a:p>
            <a:r>
              <a:rPr lang="en-GB" sz="1600" dirty="0"/>
              <a:t>Notifications only somewhat customizable</a:t>
            </a:r>
            <a:endParaRPr lang="en-DK" sz="1600" dirty="0"/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A7673F3-A98D-610D-EFE0-B576619361D8}"/>
              </a:ext>
            </a:extLst>
          </p:cNvPr>
          <p:cNvSpPr txBox="1">
            <a:spLocks/>
          </p:cNvSpPr>
          <p:nvPr/>
        </p:nvSpPr>
        <p:spPr>
          <a:xfrm>
            <a:off x="8512906" y="4361286"/>
            <a:ext cx="2314699" cy="18462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Requires Power Automate</a:t>
            </a:r>
          </a:p>
          <a:p>
            <a:r>
              <a:rPr lang="en-GB" sz="1600" dirty="0"/>
              <a:t>Can be complex to configure, depending on use case.</a:t>
            </a:r>
            <a:endParaRPr lang="en-DK" sz="1600" dirty="0"/>
          </a:p>
        </p:txBody>
      </p:sp>
      <p:pic>
        <p:nvPicPr>
          <p:cNvPr id="6" name="Picture Placeholder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287DDCC-0793-BEE9-6334-E5AC84CFBF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01664" y="2120900"/>
            <a:ext cx="1846263" cy="1846263"/>
          </a:xfrm>
          <a:prstGeom prst="rect">
            <a:avLst/>
          </a:prstGeom>
          <a:noFill/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69A181E-8C28-2FB0-4EB5-6C47F9060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7123" y="2128998"/>
            <a:ext cx="1846263" cy="18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09419"/>
            <a:ext cx="4738737" cy="585788"/>
          </a:xfrm>
        </p:spPr>
        <p:txBody>
          <a:bodyPr>
            <a:normAutofit/>
          </a:bodyPr>
          <a:lstStyle/>
          <a:p>
            <a:r>
              <a:rPr lang="en-US" dirty="0"/>
              <a:t>Jon Stjernegaard </a:t>
            </a:r>
            <a:r>
              <a:rPr lang="en-US" dirty="0" err="1"/>
              <a:t>vöge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professional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Passion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personal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dirty="0"/>
              <a:t>Senior Consultant at </a:t>
            </a:r>
            <a:r>
              <a:rPr lang="en-US" dirty="0" err="1"/>
              <a:t>Inspari</a:t>
            </a:r>
            <a:r>
              <a:rPr lang="en-US" dirty="0"/>
              <a:t> – a </a:t>
            </a:r>
            <a:r>
              <a:rPr lang="en-US" dirty="0" err="1"/>
              <a:t>valantic</a:t>
            </a:r>
            <a:r>
              <a:rPr lang="en-US" dirty="0"/>
              <a:t> company, driving Power Platform projects and internal community/knowledge center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/>
          <a:lstStyle/>
          <a:p>
            <a:r>
              <a:rPr lang="en-US" dirty="0"/>
              <a:t>MSc. Business Administration &amp; E-Business from Copenhagen Business School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en-US" dirty="0"/>
              <a:t>Empowering business users to work better with data, making better decisions, and take matter into their own hands.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r>
              <a:rPr lang="en-US" dirty="0"/>
              <a:t>28 years old, hobby cyclist, puzzle enthusiast and board game nerd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E945912-1E9C-2890-85CB-C221809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50" y="175812"/>
            <a:ext cx="8421688" cy="1325563"/>
          </a:xfrm>
        </p:spPr>
        <p:txBody>
          <a:bodyPr/>
          <a:lstStyle/>
          <a:p>
            <a:r>
              <a:rPr lang="en-GB" dirty="0"/>
              <a:t>WHAT SHOULD YOU CHOOSE?</a:t>
            </a:r>
            <a:endParaRPr lang="en-DK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B66FB99-0C69-4258-1211-41D195DB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97D053-518B-2FE8-0AD9-A986E3F0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93B03D-2909-8282-E75B-87B72BE2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284CDC8B-F61D-1303-0C8A-6E6E54CE9FF2}"/>
              </a:ext>
            </a:extLst>
          </p:cNvPr>
          <p:cNvSpPr txBox="1">
            <a:spLocks/>
          </p:cNvSpPr>
          <p:nvPr/>
        </p:nvSpPr>
        <p:spPr>
          <a:xfrm>
            <a:off x="333792" y="3672478"/>
            <a:ext cx="13364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/>
              <a:t>Pre-</a:t>
            </a:r>
            <a:r>
              <a:rPr lang="en-GB" sz="1400" dirty="0" err="1"/>
              <a:t>reqs</a:t>
            </a:r>
            <a:endParaRPr lang="en-DK" sz="1400" dirty="0"/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F9F399E2-2D61-85E5-4D3E-4B828D1BCF60}"/>
              </a:ext>
            </a:extLst>
          </p:cNvPr>
          <p:cNvSpPr txBox="1">
            <a:spLocks/>
          </p:cNvSpPr>
          <p:nvPr/>
        </p:nvSpPr>
        <p:spPr>
          <a:xfrm>
            <a:off x="333792" y="4750622"/>
            <a:ext cx="13364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/>
              <a:t>Use case</a:t>
            </a:r>
            <a:endParaRPr lang="en-DK" sz="14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3056DC8-E200-48A3-D5D2-5A18002987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54" r="2754"/>
          <a:stretch>
            <a:fillRect/>
          </a:stretch>
        </p:blipFill>
        <p:spPr>
          <a:xfrm>
            <a:off x="2104054" y="1483591"/>
            <a:ext cx="1844675" cy="18462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AB929B-B832-62EE-E632-9C5BF6CC7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359" y="1493277"/>
            <a:ext cx="1844675" cy="1844675"/>
          </a:xfrm>
          <a:prstGeom prst="rect">
            <a:avLst/>
          </a:prstGeom>
        </p:spPr>
      </p:pic>
      <p:pic>
        <p:nvPicPr>
          <p:cNvPr id="8" name="Picture Placeholder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1A67300-96D1-965A-1FAF-04D76286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18230" y="1493277"/>
            <a:ext cx="1846263" cy="1846263"/>
          </a:xfrm>
          <a:prstGeom prst="rect">
            <a:avLst/>
          </a:prstGeom>
          <a:noFill/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4278BF2-3E2B-34FE-0CBF-23B5081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3689" y="1501375"/>
            <a:ext cx="1846263" cy="1846263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2DE9290-9197-B32B-10F1-1B27A93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45273"/>
              </p:ext>
            </p:extLst>
          </p:nvPr>
        </p:nvGraphicFramePr>
        <p:xfrm>
          <a:off x="1922852" y="3793383"/>
          <a:ext cx="9436608" cy="214760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59152">
                  <a:extLst>
                    <a:ext uri="{9D8B030D-6E8A-4147-A177-3AD203B41FA5}">
                      <a16:colId xmlns:a16="http://schemas.microsoft.com/office/drawing/2014/main" val="1749739375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73927907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2890532411"/>
                    </a:ext>
                  </a:extLst>
                </a:gridCol>
                <a:gridCol w="2359152">
                  <a:extLst>
                    <a:ext uri="{9D8B030D-6E8A-4147-A177-3AD203B41FA5}">
                      <a16:colId xmlns:a16="http://schemas.microsoft.com/office/drawing/2014/main" val="3636422046"/>
                    </a:ext>
                  </a:extLst>
                </a:gridCol>
              </a:tblGrid>
              <a:tr h="1073802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Power BI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Power BI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Fabric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Power Automate</a:t>
                      </a:r>
                      <a:endParaRPr lang="en-DK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905055"/>
                  </a:ext>
                </a:extLst>
              </a:tr>
              <a:tr h="1073802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Easy, scheduled snapshots of reports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Easy notifications on Power BI visuals on model refresh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Best compromise between ease-of-use and timeliness</a:t>
                      </a:r>
                      <a:endParaRPr lang="en-DK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Complex trigger and action requirements.</a:t>
                      </a:r>
                      <a:endParaRPr lang="en-DK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94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81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120084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SETTING THE STAGE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03718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SOLUTION WALKTHROUGH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366606"/>
            <a:ext cx="5431971" cy="1674090"/>
          </a:xfrm>
        </p:spPr>
        <p:txBody>
          <a:bodyPr>
            <a:normAutofit/>
          </a:bodyPr>
          <a:lstStyle/>
          <a:p>
            <a:r>
              <a:rPr lang="en-US" dirty="0"/>
              <a:t>How to set up data driven notifications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 (Dynamic) 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Activator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295114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SOLUTION COMPARISON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624539"/>
            <a:ext cx="5431971" cy="557950"/>
          </a:xfrm>
        </p:spPr>
        <p:txBody>
          <a:bodyPr/>
          <a:lstStyle/>
          <a:p>
            <a:r>
              <a:rPr lang="en-US" dirty="0"/>
              <a:t>Pros &amp; Cons comparison of all the solutions.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5287220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WRAP 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19680" y="5616645"/>
            <a:ext cx="5431971" cy="557950"/>
          </a:xfrm>
        </p:spPr>
        <p:txBody>
          <a:bodyPr/>
          <a:lstStyle/>
          <a:p>
            <a:r>
              <a:rPr lang="en-US" dirty="0"/>
              <a:t>Main takeaways – What should you do?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5945799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449509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/>
              <a:t>Pause and think – Does this need to be a report/dashboard?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8A97-AAC6-9D64-197E-0ED65FF3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01" y="300039"/>
            <a:ext cx="9340561" cy="3981016"/>
          </a:xfrm>
        </p:spPr>
        <p:txBody>
          <a:bodyPr>
            <a:normAutofit/>
          </a:bodyPr>
          <a:lstStyle/>
          <a:p>
            <a:r>
              <a:rPr lang="en-GB" sz="6000" dirty="0"/>
              <a:t>DOES all insight HAVE TO BE SERVED IN A REPORT?</a:t>
            </a:r>
            <a:endParaRPr lang="en-DK" sz="60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5002C24-A2F7-A0B6-3570-33638D27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993F5A3-D64C-108A-39D0-70E0B6CE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1C28F1-F964-2447-E749-995240DA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7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4DAA-31FE-6444-C461-2581864E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Walkthroughs</a:t>
            </a:r>
            <a:endParaRPr lang="en-D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6D8A6-D059-3D9D-6F17-6809DC40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F56A3-8717-CE5D-8211-36CA7BC9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ED905-D41A-BAF7-9E6D-C8F3879A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Placeholder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4890BFE-2340-7972-EA07-6E367AA8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01664" y="2120900"/>
            <a:ext cx="1846263" cy="1846263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0C56A37D-D1F9-D3E6-8C64-27F23892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4" r="2754"/>
          <a:stretch>
            <a:fillRect/>
          </a:stretch>
        </p:blipFill>
        <p:spPr>
          <a:xfrm>
            <a:off x="1487488" y="2120900"/>
            <a:ext cx="1844675" cy="18462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7EDE63-2654-BBB1-F2B0-745A4DED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123" y="2128998"/>
            <a:ext cx="1846263" cy="18462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8EC8C9-678B-5D8B-3FEA-CF65838A0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7793" y="2130586"/>
            <a:ext cx="1844675" cy="18446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41B3E5-2E9E-64E9-457E-FA5A99DA9749}"/>
              </a:ext>
            </a:extLst>
          </p:cNvPr>
          <p:cNvSpPr txBox="1">
            <a:spLocks/>
          </p:cNvSpPr>
          <p:nvPr/>
        </p:nvSpPr>
        <p:spPr>
          <a:xfrm>
            <a:off x="1487488" y="4769482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Easiest</a:t>
            </a:r>
            <a:endParaRPr lang="en-DK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FB4926-8663-165A-10BD-B7D1B117CBD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332163" y="5432264"/>
            <a:ext cx="5414960" cy="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D1C722C0-81AB-A646-DD85-1B5458E28FD6}"/>
              </a:ext>
            </a:extLst>
          </p:cNvPr>
          <p:cNvSpPr txBox="1">
            <a:spLocks/>
          </p:cNvSpPr>
          <p:nvPr/>
        </p:nvSpPr>
        <p:spPr>
          <a:xfrm>
            <a:off x="8747123" y="4769996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Hardest</a:t>
            </a:r>
            <a:endParaRPr lang="en-DK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C76BE6-1FCE-E5F2-E708-E5E026A587D6}"/>
              </a:ext>
            </a:extLst>
          </p:cNvPr>
          <p:cNvSpPr txBox="1">
            <a:spLocks/>
          </p:cNvSpPr>
          <p:nvPr/>
        </p:nvSpPr>
        <p:spPr>
          <a:xfrm>
            <a:off x="1487488" y="3443919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Subscriptions</a:t>
            </a:r>
            <a:endParaRPr lang="en-DK" sz="12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F3206B6-0658-92D7-9CB3-97A08B5C7908}"/>
              </a:ext>
            </a:extLst>
          </p:cNvPr>
          <p:cNvSpPr txBox="1">
            <a:spLocks/>
          </p:cNvSpPr>
          <p:nvPr/>
        </p:nvSpPr>
        <p:spPr>
          <a:xfrm>
            <a:off x="3857793" y="3448875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metrics</a:t>
            </a:r>
            <a:endParaRPr lang="en-DK" sz="1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6E9797-5D24-7FE5-B150-1A9C326A4F18}"/>
              </a:ext>
            </a:extLst>
          </p:cNvPr>
          <p:cNvSpPr txBox="1">
            <a:spLocks/>
          </p:cNvSpPr>
          <p:nvPr/>
        </p:nvSpPr>
        <p:spPr>
          <a:xfrm>
            <a:off x="8747123" y="3443919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Power automate</a:t>
            </a:r>
            <a:endParaRPr lang="en-DK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D999982-1882-50BD-83EB-0428DF5C72F7}"/>
              </a:ext>
            </a:extLst>
          </p:cNvPr>
          <p:cNvSpPr txBox="1">
            <a:spLocks/>
          </p:cNvSpPr>
          <p:nvPr/>
        </p:nvSpPr>
        <p:spPr>
          <a:xfrm>
            <a:off x="6300076" y="3454371"/>
            <a:ext cx="1844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dirty="0"/>
              <a:t>Data activator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289039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1: Power BI Subscriptions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6562C9-DBFF-5CCC-5608-7F71AF58D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Automated subscription of report snapshot</a:t>
            </a:r>
            <a:endParaRPr lang="en-DK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B0F51E-10AD-F623-FC65-1CCAB3198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Send recurring snapshot of report as .pdf or .pptx, including link to actual Power BI report. Choose to send full report, or specific pages.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9D4C81-9305-2B79-90EC-EEB009A9E2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email recipients or save to </a:t>
            </a:r>
            <a:r>
              <a:rPr lang="en-GB" dirty="0" err="1"/>
              <a:t>Onedrive</a:t>
            </a:r>
            <a:r>
              <a:rPr lang="en-GB" dirty="0"/>
              <a:t>/</a:t>
            </a:r>
            <a:r>
              <a:rPr lang="en-GB" dirty="0" err="1"/>
              <a:t>sharepoint</a:t>
            </a:r>
            <a:endParaRPr lang="en-DK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E496EF-1175-02E9-495B-7B7CADA6C1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Customize Email Subject / Message, or save snapshots with timestamp to a folder in OneDrive/</a:t>
            </a:r>
            <a:r>
              <a:rPr lang="en-GB" dirty="0" err="1"/>
              <a:t>Sharepoint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3CC3EE-2941-1712-C055-58DFDC0E3B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Flexible Scheduling Options</a:t>
            </a:r>
            <a:endParaRPr lang="en-DK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E3E59-C004-5FEA-7593-96A848BBE4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Repeat on a logical schedule (hourly, daily, weekly, monthly) at a specific time, or schedule to send upon model refresh.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3C07F-780C-083B-5CAB-966AE995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9" y="635428"/>
            <a:ext cx="2725955" cy="25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85DA8D-F8EE-C6A3-CA30-F7C3B47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5" y="871415"/>
            <a:ext cx="10162309" cy="53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7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1b: Power BI dynamic Subscriptions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6562C9-DBFF-5CCC-5608-7F71AF58D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Dynamic version of classic subscriptions</a:t>
            </a:r>
            <a:endParaRPr lang="en-DK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B0F51E-10AD-F623-FC65-1CCAB3198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By including a table of recipients in your data model, you can dynamically alter both the list of recipients as well as the content for each recipient.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9D4C81-9305-2B79-90EC-EEB009A9E2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Filter data in snapshots based on users</a:t>
            </a:r>
            <a:endParaRPr lang="en-DK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E496EF-1175-02E9-495B-7B7CADA6C1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5"/>
            <a:ext cx="5431971" cy="770371"/>
          </a:xfrm>
        </p:spPr>
        <p:txBody>
          <a:bodyPr>
            <a:normAutofit/>
          </a:bodyPr>
          <a:lstStyle/>
          <a:p>
            <a:r>
              <a:rPr lang="en-GB" sz="1300" dirty="0"/>
              <a:t>Classic subscriptions are limited to sending Full Reports/Report Pages. Dynamic subscriptions can filter each page, based on what each user should see (</a:t>
            </a:r>
            <a:r>
              <a:rPr lang="en-GB" sz="1300" dirty="0" err="1"/>
              <a:t>imilar</a:t>
            </a:r>
            <a:r>
              <a:rPr lang="en-GB" sz="1300" dirty="0"/>
              <a:t> to RLS)</a:t>
            </a:r>
            <a:endParaRPr lang="en-DK" sz="13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3CC3EE-2941-1712-C055-58DFDC0E3B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821505"/>
            <a:ext cx="5433204" cy="365125"/>
          </a:xfrm>
        </p:spPr>
        <p:txBody>
          <a:bodyPr>
            <a:normAutofit/>
          </a:bodyPr>
          <a:lstStyle/>
          <a:p>
            <a:r>
              <a:rPr lang="en-GB" sz="1400" dirty="0"/>
              <a:t>Parameterized Pages and Attachments</a:t>
            </a:r>
            <a:endParaRPr lang="en-DK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E3E59-C004-5FEA-7593-96A848BBE4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5150930"/>
            <a:ext cx="5431971" cy="557950"/>
          </a:xfrm>
        </p:spPr>
        <p:txBody>
          <a:bodyPr/>
          <a:lstStyle/>
          <a:p>
            <a:r>
              <a:rPr lang="en-GB" dirty="0"/>
              <a:t>You may even use information from your </a:t>
            </a:r>
            <a:r>
              <a:rPr lang="en-GB" dirty="0" err="1"/>
              <a:t>datamodel</a:t>
            </a:r>
            <a:r>
              <a:rPr lang="en-GB" dirty="0"/>
              <a:t> to alter which filetype each recipient should receive their snapshot in.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B8BFA-401F-3BA4-AB2D-E3E69CA0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18" y="689718"/>
            <a:ext cx="2492851" cy="24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389CCB6-D94C-8E23-208A-14BF7413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4" y="671946"/>
            <a:ext cx="6276668" cy="3720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B19477-A7EA-15EB-0196-793A2869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22876"/>
            <a:ext cx="4225636" cy="2038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24256F-90D8-6D09-6DA4-E50D1B1E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3874909"/>
            <a:ext cx="5444836" cy="23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384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 Minimalist sales pitch_Win32_v3" id="{94A97C69-66A9-4087-9F82-0ACADC7B1165}" vid="{910C8C3F-0EFE-4D8C-9BA0-48E19366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BF405E-7930-4D5C-ABB3-493E9D6D6C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1F447F-FAA8-4106-988B-648F3C8ED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A97235-BEC4-4F82-87A8-2F5DAD53B5F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8722</TotalTime>
  <Words>895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Tenorite</vt:lpstr>
      <vt:lpstr>Monoline</vt:lpstr>
      <vt:lpstr>NEXT GEN REPORTING: Extend Reports with Data-Driven Notifications</vt:lpstr>
      <vt:lpstr>Jon Stjernegaard vöge</vt:lpstr>
      <vt:lpstr>agenda</vt:lpstr>
      <vt:lpstr>DOES all insight HAVE TO BE SERVED IN A REPORT?</vt:lpstr>
      <vt:lpstr>Solution Walkthroughs</vt:lpstr>
      <vt:lpstr>Solution 1: Power BI Subscriptions</vt:lpstr>
      <vt:lpstr>PowerPoint Presentation</vt:lpstr>
      <vt:lpstr>Solution 1b: Power BI dynamic Subscriptions</vt:lpstr>
      <vt:lpstr>PowerPoint Presentation</vt:lpstr>
      <vt:lpstr>Solution 2: Power BI Metrics (AKA Scorecards)</vt:lpstr>
      <vt:lpstr>PowerPoint Presentation</vt:lpstr>
      <vt:lpstr>Solution 3: Data activator</vt:lpstr>
      <vt:lpstr>PowerPoint Presentation</vt:lpstr>
      <vt:lpstr>PowerPoint Presentation</vt:lpstr>
      <vt:lpstr>Solution 4: Power automate</vt:lpstr>
      <vt:lpstr>PowerPoint Presentation</vt:lpstr>
      <vt:lpstr>PowerPoint Presentation</vt:lpstr>
      <vt:lpstr>PROS</vt:lpstr>
      <vt:lpstr>CONS</vt:lpstr>
      <vt:lpstr>WHAT SHOULD YOU CHOOSE?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Apps Extensions for Power BI/Fabric</dc:title>
  <dc:creator>Jon Stjernegaard Vöge</dc:creator>
  <cp:lastModifiedBy>Jon Stjernegaard Vöge</cp:lastModifiedBy>
  <cp:revision>11</cp:revision>
  <dcterms:created xsi:type="dcterms:W3CDTF">2023-09-16T15:01:38Z</dcterms:created>
  <dcterms:modified xsi:type="dcterms:W3CDTF">2024-05-15T10:52:41Z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2024-05-12T16:00:09Z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8dc92197-fb87-40a9-abd5-717657ff1976</vt:lpwstr>
  </property>
  <property fmtid="{D5CDD505-2E9C-101B-9397-08002B2CF9AE}" pid="8" name="MSIP_Label_defa4170-0d19-0005-0004-bc88714345d2_ActionId">
    <vt:lpwstr>c7485a35-8617-4bec-b33b-42826e84a18d</vt:lpwstr>
  </property>
  <property fmtid="{D5CDD505-2E9C-101B-9397-08002B2CF9AE}" pid="9" name="MSIP_Label_defa4170-0d19-0005-0004-bc88714345d2_ContentBits">
    <vt:lpwstr>0</vt:lpwstr>
  </property>
</Properties>
</file>